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78" r:id="rId5"/>
    <p:sldId id="271" r:id="rId6"/>
    <p:sldId id="380" r:id="rId7"/>
    <p:sldId id="393" r:id="rId8"/>
    <p:sldId id="394" r:id="rId9"/>
    <p:sldId id="342"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DFF9"/>
    <a:srgbClr val="00598E"/>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20"/>
    <p:restoredTop sz="93537"/>
  </p:normalViewPr>
  <p:slideViewPr>
    <p:cSldViewPr snapToGrid="0" snapToObjects="1">
      <p:cViewPr varScale="1">
        <p:scale>
          <a:sx n="119" d="100"/>
          <a:sy n="119" d="100"/>
        </p:scale>
        <p:origin x="1064" y="192"/>
      </p:cViewPr>
      <p:guideLst/>
    </p:cSldViewPr>
  </p:slideViewPr>
  <p:notesTextViewPr>
    <p:cViewPr>
      <p:scale>
        <a:sx n="1" d="1"/>
        <a:sy n="1" d="1"/>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6/22/21</a:t>
            </a:fld>
            <a:endParaRPr lang="en-GB"/>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6/22/21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522B108-93A4-4C34-9AAF-50A7E418DA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E4127427-3CCB-4920-94AA-3043443A63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244" name="Slide Number Placeholder 3">
            <a:extLst>
              <a:ext uri="{FF2B5EF4-FFF2-40B4-BE49-F238E27FC236}">
                <a16:creationId xmlns:a16="http://schemas.microsoft.com/office/drawing/2014/main" id="{D23264C5-002C-4854-80DA-8BE3AB9CE9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31636A-5F9B-445F-9381-74323699FD5F}" type="slidenum">
              <a:rPr lang="en-GB" altLang="en-US" sz="1000" smtClean="0"/>
              <a:pPr>
                <a:spcBef>
                  <a:spcPct val="0"/>
                </a:spcBef>
              </a:pPr>
              <a:t>2</a:t>
            </a:fld>
            <a:endParaRPr lang="en-GB" alt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BD7CD05-F8BB-46DE-9FA4-26F4FC5FC1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B8EE774F-C2EE-4447-9C16-03579DC057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Slide Number Placeholder 3">
            <a:extLst>
              <a:ext uri="{FF2B5EF4-FFF2-40B4-BE49-F238E27FC236}">
                <a16:creationId xmlns:a16="http://schemas.microsoft.com/office/drawing/2014/main" id="{284C8B60-7707-4D67-95EE-EFDEFFA9D2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CD6801-4DB9-4AC5-89A4-E654331A99B7}" type="slidenum">
              <a:rPr lang="en-GB" altLang="en-US" sz="1000" smtClean="0"/>
              <a:pPr>
                <a:spcBef>
                  <a:spcPct val="0"/>
                </a:spcBef>
              </a:pPr>
              <a:t>3</a:t>
            </a:fld>
            <a:endParaRPr lang="en-GB" altLang="en-US"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A9FF489-BFCD-4997-B32A-C065A24C58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B5BC3F8-A917-4A54-9ED9-1E4112D4EE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340" name="Slide Number Placeholder 3">
            <a:extLst>
              <a:ext uri="{FF2B5EF4-FFF2-40B4-BE49-F238E27FC236}">
                <a16:creationId xmlns:a16="http://schemas.microsoft.com/office/drawing/2014/main" id="{B1DA86D2-CBC6-4A4A-9005-73456C8633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28B87C-27CE-4BF1-9C9D-ADAF7ACA05B4}" type="slidenum">
              <a:rPr lang="en-GB" altLang="en-US" sz="1000" smtClean="0"/>
              <a:pPr>
                <a:spcBef>
                  <a:spcPct val="0"/>
                </a:spcBef>
              </a:pPr>
              <a:t>4</a:t>
            </a:fld>
            <a:endParaRPr lang="en-GB" altLang="en-US"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69F3215-6714-434F-813B-3173FEB4C2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CD015355-F0F7-4825-863C-C0BA6914F0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8631C312-4D4F-4CA2-A960-0F30EFCDF8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12FBE6-3081-48C3-8F60-1F17B7D45703}" type="slidenum">
              <a:rPr lang="en-GB" altLang="en-US" smtClean="0">
                <a:latin typeface="Calibri" panose="020F0502020204030204" pitchFamily="34" charset="0"/>
              </a:rPr>
              <a:pPr/>
              <a:t>5</a:t>
            </a:fld>
            <a:endParaRPr lang="en-GB"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CB25320-D71D-4770-B23D-763008B8DC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9DEFE23-6FD0-4AA6-A24A-92E7E11D16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436" name="Slide Number Placeholder 3">
            <a:extLst>
              <a:ext uri="{FF2B5EF4-FFF2-40B4-BE49-F238E27FC236}">
                <a16:creationId xmlns:a16="http://schemas.microsoft.com/office/drawing/2014/main" id="{98BD77E0-C34F-4C33-94F5-7429F7B919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AE3E75-7CB1-4A84-A2CE-BF15E3923F23}" type="slidenum">
              <a:rPr lang="en-GB" altLang="en-US" sz="1000" smtClean="0"/>
              <a:pPr>
                <a:spcBef>
                  <a:spcPct val="0"/>
                </a:spcBef>
              </a:pPr>
              <a:t>6</a:t>
            </a:fld>
            <a:endParaRPr lang="en-GB" altLang="en-US" sz="10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5" name="Slide Number Placeholder 10">
            <a:extLst>
              <a:ext uri="{FF2B5EF4-FFF2-40B4-BE49-F238E27FC236}">
                <a16:creationId xmlns:a16="http://schemas.microsoft.com/office/drawing/2014/main" id="{04431726-8254-40C4-B122-C4723B9DC610}"/>
              </a:ext>
            </a:extLst>
          </p:cNvPr>
          <p:cNvSpPr txBox="1">
            <a:spLocks/>
          </p:cNvSpPr>
          <p:nvPr/>
        </p:nvSpPr>
        <p:spPr bwMode="auto">
          <a:xfrm>
            <a:off x="239185" y="6524626"/>
            <a:ext cx="673100" cy="333375"/>
          </a:xfrm>
          <a:prstGeom prst="rect">
            <a:avLst/>
          </a:prstGeom>
          <a:noFill/>
          <a:ln>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F9CF1DE9-0CDC-467C-8BF1-F93186A249E3}" type="slidenum">
              <a:rPr lang="en-GB" altLang="en-US" sz="1200" smtClean="0">
                <a:solidFill>
                  <a:schemeClr val="bg1"/>
                </a:solidFill>
              </a:rPr>
              <a:pPr eaLnBrk="1" hangingPunct="1">
                <a:defRPr/>
              </a:pPr>
              <a:t>‹#›</a:t>
            </a:fld>
            <a:endParaRPr lang="en-GB" altLang="en-US" sz="1200" b="1" dirty="0">
              <a:solidFill>
                <a:schemeClr val="bg1"/>
              </a:solidFill>
            </a:endParaRPr>
          </a:p>
        </p:txBody>
      </p:sp>
      <p:sp>
        <p:nvSpPr>
          <p:cNvPr id="6" name="TextBox 11">
            <a:extLst>
              <a:ext uri="{FF2B5EF4-FFF2-40B4-BE49-F238E27FC236}">
                <a16:creationId xmlns:a16="http://schemas.microsoft.com/office/drawing/2014/main" id="{A8E2189F-24B6-4B20-8CB1-C9C746EA1982}"/>
              </a:ext>
            </a:extLst>
          </p:cNvPr>
          <p:cNvSpPr txBox="1">
            <a:spLocks noChangeArrowheads="1"/>
          </p:cNvSpPr>
          <p:nvPr/>
        </p:nvSpPr>
        <p:spPr bwMode="auto">
          <a:xfrm>
            <a:off x="4127500" y="6524626"/>
            <a:ext cx="3649133" cy="307975"/>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GB" sz="1400" b="1" dirty="0">
                <a:solidFill>
                  <a:schemeClr val="bg1"/>
                </a:solidFill>
              </a:rPr>
              <a:t>Energy Networks Association</a:t>
            </a:r>
            <a:endParaRPr lang="en-GB" sz="1400" dirty="0">
              <a:latin typeface="Calibri" panose="020F0502020204030204" pitchFamily="34" charset="0"/>
            </a:endParaRPr>
          </a:p>
        </p:txBody>
      </p:sp>
      <p:sp>
        <p:nvSpPr>
          <p:cNvPr id="10" name="Text Placeholder 2"/>
          <p:cNvSpPr>
            <a:spLocks noGrp="1"/>
          </p:cNvSpPr>
          <p:nvPr>
            <p:ph idx="13"/>
          </p:nvPr>
        </p:nvSpPr>
        <p:spPr bwMode="auto">
          <a:xfrm>
            <a:off x="609600" y="1600201"/>
            <a:ext cx="10972800" cy="4525963"/>
          </a:xfrm>
          <a:prstGeom prst="rect">
            <a:avLst/>
          </a:prstGeom>
          <a:noFill/>
          <a:ln w="9525">
            <a:noFill/>
            <a:miter lim="800000"/>
            <a:headEnd/>
            <a:tailEnd/>
          </a:ln>
        </p:spPr>
        <p:txBody>
          <a:bodyPr/>
          <a:lstStyle>
            <a:lvl1pPr algn="l">
              <a:defRPr sz="1600"/>
            </a:lvl1pPr>
            <a:lvl2pPr algn="l">
              <a:defRPr sz="1600"/>
            </a:lvl2pPr>
            <a:lvl3pPr algn="l">
              <a:defRPr sz="1600"/>
            </a:lvl3pPr>
            <a:lvl4pPr algn="l">
              <a:defRPr sz="1600"/>
            </a:lvl4pPr>
            <a:lvl5pPr algn="l">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pic>
        <p:nvPicPr>
          <p:cNvPr id="8" name="Picture 7">
            <a:extLst>
              <a:ext uri="{FF2B5EF4-FFF2-40B4-BE49-F238E27FC236}">
                <a16:creationId xmlns:a16="http://schemas.microsoft.com/office/drawing/2014/main" id="{B274838C-C885-4ADB-8E29-C9ED539D39E1}"/>
              </a:ext>
            </a:extLst>
          </p:cNvPr>
          <p:cNvPicPr>
            <a:picLocks noChangeAspect="1"/>
          </p:cNvPicPr>
          <p:nvPr userDrawn="1"/>
        </p:nvPicPr>
        <p:blipFill>
          <a:blip r:embed="rId2"/>
          <a:stretch>
            <a:fillRect/>
          </a:stretch>
        </p:blipFill>
        <p:spPr>
          <a:xfrm>
            <a:off x="10455700" y="187496"/>
            <a:ext cx="1126700" cy="792404"/>
          </a:xfrm>
          <a:prstGeom prst="rect">
            <a:avLst/>
          </a:prstGeom>
        </p:spPr>
      </p:pic>
      <p:sp>
        <p:nvSpPr>
          <p:cNvPr id="11" name="Rectangle 10">
            <a:extLst>
              <a:ext uri="{FF2B5EF4-FFF2-40B4-BE49-F238E27FC236}">
                <a16:creationId xmlns:a16="http://schemas.microsoft.com/office/drawing/2014/main" id="{0BABD148-2958-44AF-AD75-D91804DB5B4E}"/>
              </a:ext>
            </a:extLst>
          </p:cNvPr>
          <p:cNvSpPr/>
          <p:nvPr userDrawn="1"/>
        </p:nvSpPr>
        <p:spPr>
          <a:xfrm>
            <a:off x="0" y="6126163"/>
            <a:ext cx="12192000" cy="1476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a:extLst>
              <a:ext uri="{FF2B5EF4-FFF2-40B4-BE49-F238E27FC236}">
                <a16:creationId xmlns:a16="http://schemas.microsoft.com/office/drawing/2014/main" id="{2CEB8740-CB77-4D60-AEAC-15124AAA94D0}"/>
              </a:ext>
            </a:extLst>
          </p:cNvPr>
          <p:cNvPicPr>
            <a:picLocks noChangeAspect="1"/>
          </p:cNvPicPr>
          <p:nvPr userDrawn="1"/>
        </p:nvPicPr>
        <p:blipFill>
          <a:blip r:embed="rId3"/>
          <a:stretch>
            <a:fillRect/>
          </a:stretch>
        </p:blipFill>
        <p:spPr>
          <a:xfrm>
            <a:off x="720000" y="6424258"/>
            <a:ext cx="1850665" cy="118443"/>
          </a:xfrm>
          <a:prstGeom prst="rect">
            <a:avLst/>
          </a:prstGeom>
        </p:spPr>
      </p:pic>
    </p:spTree>
    <p:extLst>
      <p:ext uri="{BB962C8B-B14F-4D97-AF65-F5344CB8AC3E}">
        <p14:creationId xmlns:p14="http://schemas.microsoft.com/office/powerpoint/2010/main" val="724880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 id="2147483661" r:id="rId10"/>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www.energynetworks.org/"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205D0-5B81-E54C-BC9C-1A5C8306C6EA}"/>
              </a:ext>
            </a:extLst>
          </p:cNvPr>
          <p:cNvSpPr>
            <a:spLocks noGrp="1"/>
          </p:cNvSpPr>
          <p:nvPr>
            <p:ph type="ctrTitle"/>
          </p:nvPr>
        </p:nvSpPr>
        <p:spPr/>
        <p:txBody>
          <a:bodyPr/>
          <a:lstStyle/>
          <a:p>
            <a:r>
              <a:rPr lang="en-GB" dirty="0"/>
              <a:t>Energy Networks Association</a:t>
            </a:r>
          </a:p>
        </p:txBody>
      </p:sp>
      <p:sp>
        <p:nvSpPr>
          <p:cNvPr id="3" name="Subtitle 2">
            <a:extLst>
              <a:ext uri="{FF2B5EF4-FFF2-40B4-BE49-F238E27FC236}">
                <a16:creationId xmlns:a16="http://schemas.microsoft.com/office/drawing/2014/main" id="{43E9C02A-984B-4548-A0E0-6C6B462DEAEC}"/>
              </a:ext>
            </a:extLst>
          </p:cNvPr>
          <p:cNvSpPr>
            <a:spLocks noGrp="1"/>
          </p:cNvSpPr>
          <p:nvPr>
            <p:ph type="subTitle" idx="1"/>
          </p:nvPr>
        </p:nvSpPr>
        <p:spPr>
          <a:xfrm>
            <a:off x="720000" y="3434204"/>
            <a:ext cx="7832872" cy="1219076"/>
          </a:xfrm>
        </p:spPr>
        <p:txBody>
          <a:bodyPr/>
          <a:lstStyle/>
          <a:p>
            <a:r>
              <a:rPr lang="en-GB" dirty="0"/>
              <a:t>ENA EREC G97 Issue 2 2021</a:t>
            </a:r>
          </a:p>
          <a:p>
            <a:r>
              <a:rPr lang="en-GB" dirty="0"/>
              <a:t>Revision Summary</a:t>
            </a:r>
          </a:p>
        </p:txBody>
      </p:sp>
      <p:sp>
        <p:nvSpPr>
          <p:cNvPr id="4" name="Slide Number Placeholder 3">
            <a:extLst>
              <a:ext uri="{FF2B5EF4-FFF2-40B4-BE49-F238E27FC236}">
                <a16:creationId xmlns:a16="http://schemas.microsoft.com/office/drawing/2014/main" id="{09776A9A-448E-8A4C-8353-C962B42D7E05}"/>
              </a:ext>
            </a:extLst>
          </p:cNvPr>
          <p:cNvSpPr>
            <a:spLocks noGrp="1"/>
          </p:cNvSpPr>
          <p:nvPr>
            <p:ph type="sldNum" sz="quarter" idx="12"/>
          </p:nvPr>
        </p:nvSpPr>
        <p:spPr/>
        <p:txBody>
          <a:bodyPr/>
          <a:lstStyle/>
          <a:p>
            <a:fld id="{98FF217E-B86F-EA42-9607-BE163228A213}" type="slidenum">
              <a:rPr lang="en-GB"/>
              <a:t>1</a:t>
            </a:fld>
            <a:endParaRPr lang="en-GB"/>
          </a:p>
        </p:txBody>
      </p:sp>
      <p:sp>
        <p:nvSpPr>
          <p:cNvPr id="5" name="Text Placeholder 4">
            <a:extLst>
              <a:ext uri="{FF2B5EF4-FFF2-40B4-BE49-F238E27FC236}">
                <a16:creationId xmlns:a16="http://schemas.microsoft.com/office/drawing/2014/main" id="{D31438FE-674C-F34A-A0A5-49094064CF72}"/>
              </a:ext>
            </a:extLst>
          </p:cNvPr>
          <p:cNvSpPr>
            <a:spLocks noGrp="1"/>
          </p:cNvSpPr>
          <p:nvPr>
            <p:ph type="body" sz="quarter" idx="15"/>
          </p:nvPr>
        </p:nvSpPr>
        <p:spPr/>
        <p:txBody>
          <a:bodyPr/>
          <a:lstStyle/>
          <a:p>
            <a:r>
              <a:rPr lang="en-GB" dirty="0"/>
              <a:t>22 June 2021</a:t>
            </a:r>
          </a:p>
        </p:txBody>
      </p:sp>
    </p:spTree>
    <p:extLst>
      <p:ext uri="{BB962C8B-B14F-4D97-AF65-F5344CB8AC3E}">
        <p14:creationId xmlns:p14="http://schemas.microsoft.com/office/powerpoint/2010/main" val="289864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68D5D3-CA9F-4309-A80B-5504D3BF2A0A}"/>
              </a:ext>
            </a:extLst>
          </p:cNvPr>
          <p:cNvSpPr>
            <a:spLocks noGrp="1"/>
          </p:cNvSpPr>
          <p:nvPr>
            <p:ph type="title" idx="4294967295"/>
          </p:nvPr>
        </p:nvSpPr>
        <p:spPr>
          <a:xfrm>
            <a:off x="309564" y="188914"/>
            <a:ext cx="7129463" cy="719137"/>
          </a:xfrm>
        </p:spPr>
        <p:txBody>
          <a:bodyPr/>
          <a:lstStyle/>
          <a:p>
            <a:pPr eaLnBrk="1" hangingPunct="1">
              <a:defRPr/>
            </a:pPr>
            <a:r>
              <a:rPr sz="2400" dirty="0"/>
              <a:t>ENA EREC G9 Issue 8 2021</a:t>
            </a:r>
            <a:br>
              <a:rPr sz="2400" dirty="0"/>
            </a:br>
            <a:r>
              <a:rPr sz="2400" dirty="0"/>
              <a:t>Revision Summary</a:t>
            </a:r>
          </a:p>
        </p:txBody>
      </p:sp>
      <p:sp>
        <p:nvSpPr>
          <p:cNvPr id="9219" name="Text Box 6">
            <a:extLst>
              <a:ext uri="{FF2B5EF4-FFF2-40B4-BE49-F238E27FC236}">
                <a16:creationId xmlns:a16="http://schemas.microsoft.com/office/drawing/2014/main" id="{F08D7687-7577-439C-8802-8C6E983732D3}"/>
              </a:ext>
            </a:extLst>
          </p:cNvPr>
          <p:cNvSpPr>
            <a:spLocks noGrp="1"/>
          </p:cNvSpPr>
          <p:nvPr>
            <p:ph idx="13"/>
          </p:nvPr>
        </p:nvSpPr>
        <p:spPr>
          <a:xfrm>
            <a:off x="1919289" y="1350964"/>
            <a:ext cx="8137525" cy="564257"/>
          </a:xfrm>
          <a:ln/>
        </p:spPr>
        <p:txBody>
          <a:bodyPr>
            <a:spAutoFit/>
          </a:bodyPr>
          <a:lstStyle/>
          <a:p>
            <a:pPr algn="ctr">
              <a:spcBef>
                <a:spcPct val="50000"/>
              </a:spcBef>
              <a:buNone/>
            </a:pPr>
            <a:r>
              <a:rPr lang="en-GB" altLang="en-US" sz="2400" b="1" u="sng" dirty="0">
                <a:solidFill>
                  <a:srgbClr val="1F538D"/>
                </a:solidFill>
                <a:cs typeface="Arial" panose="020B0604020202020204" pitchFamily="34" charset="0"/>
              </a:rPr>
              <a:t>Process for the connection of harmonic sources and/or resonant plant in accordance with EREC G5</a:t>
            </a:r>
            <a:endParaRPr lang="en-US" altLang="en-US" sz="2400" b="1" u="sng" dirty="0">
              <a:solidFill>
                <a:srgbClr val="1F538D"/>
              </a:solidFill>
              <a:cs typeface="Arial" panose="020B0604020202020204" pitchFamily="34" charset="0"/>
            </a:endParaRPr>
          </a:p>
        </p:txBody>
      </p:sp>
      <p:sp>
        <p:nvSpPr>
          <p:cNvPr id="5" name="Text Box 6">
            <a:extLst>
              <a:ext uri="{FF2B5EF4-FFF2-40B4-BE49-F238E27FC236}">
                <a16:creationId xmlns:a16="http://schemas.microsoft.com/office/drawing/2014/main" id="{DE0859EF-37E6-49F9-AC95-4382E546A560}"/>
              </a:ext>
            </a:extLst>
          </p:cNvPr>
          <p:cNvSpPr txBox="1">
            <a:spLocks noChangeArrowheads="1"/>
          </p:cNvSpPr>
          <p:nvPr/>
        </p:nvSpPr>
        <p:spPr bwMode="auto">
          <a:xfrm>
            <a:off x="296069" y="2377430"/>
            <a:ext cx="11438731" cy="92333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sz="1800" b="1" dirty="0">
                <a:solidFill>
                  <a:schemeClr val="bg1"/>
                </a:solidFill>
                <a:cs typeface="Times New Roman" panose="02020603050405020304" pitchFamily="18" charset="0"/>
              </a:rPr>
              <a:t>The bringing together of selected information from EREC G5 regarding key elements of the connection process and provides additional information on timescales, thus facilitating a consistent approach to connection of harmonic sources.</a:t>
            </a:r>
          </a:p>
        </p:txBody>
      </p:sp>
      <p:sp>
        <p:nvSpPr>
          <p:cNvPr id="6" name="Text Box 6">
            <a:extLst>
              <a:ext uri="{FF2B5EF4-FFF2-40B4-BE49-F238E27FC236}">
                <a16:creationId xmlns:a16="http://schemas.microsoft.com/office/drawing/2014/main" id="{F4DF94DB-E70C-4269-885A-1A7EFA39C7B1}"/>
              </a:ext>
            </a:extLst>
          </p:cNvPr>
          <p:cNvSpPr txBox="1">
            <a:spLocks noChangeArrowheads="1"/>
          </p:cNvSpPr>
          <p:nvPr/>
        </p:nvSpPr>
        <p:spPr bwMode="auto">
          <a:xfrm>
            <a:off x="309564" y="3589818"/>
            <a:ext cx="3889375" cy="2379434"/>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79388" lvl="1" indent="-179388">
              <a:lnSpc>
                <a:spcPct val="150000"/>
              </a:lnSpc>
              <a:spcBef>
                <a:spcPct val="0"/>
              </a:spcBef>
              <a:buNone/>
              <a:defRPr/>
            </a:pPr>
            <a:r>
              <a:rPr lang="en-US" altLang="en-US" sz="1800" b="1" dirty="0">
                <a:solidFill>
                  <a:srgbClr val="1F538D"/>
                </a:solidFill>
                <a:cs typeface="Times New Roman" panose="02020603050405020304" pitchFamily="18" charset="0"/>
              </a:rPr>
              <a:t>SCOPE</a:t>
            </a:r>
            <a:endParaRPr lang="en-GB" altLang="en-US" sz="1300" dirty="0">
              <a:latin typeface="+mn-lt"/>
            </a:endParaRPr>
          </a:p>
          <a:p>
            <a:pPr marL="182563" lvl="2" indent="-174625">
              <a:lnSpc>
                <a:spcPct val="110000"/>
              </a:lnSpc>
              <a:spcBef>
                <a:spcPts val="200"/>
              </a:spcBef>
              <a:spcAft>
                <a:spcPts val="600"/>
              </a:spcAft>
              <a:buClr>
                <a:schemeClr val="accent4"/>
              </a:buClr>
              <a:defRPr/>
            </a:pPr>
            <a:r>
              <a:rPr lang="en-GB" altLang="en-US" sz="1300" dirty="0">
                <a:latin typeface="+mn-lt"/>
              </a:rPr>
              <a:t>Roles and responsibilities of the stakeholders involved in the application and connection process; Exchange of harmonic data; Scope and timing of the assessment of harmonic sources and/or resonant plant; Energisation of the connection and verification of compliance.</a:t>
            </a:r>
          </a:p>
          <a:p>
            <a:pPr marL="182563" lvl="2" indent="-174625">
              <a:lnSpc>
                <a:spcPct val="110000"/>
              </a:lnSpc>
              <a:spcBef>
                <a:spcPts val="200"/>
              </a:spcBef>
              <a:spcAft>
                <a:spcPts val="600"/>
              </a:spcAft>
              <a:buClr>
                <a:schemeClr val="accent4"/>
              </a:buClr>
              <a:defRPr/>
            </a:pPr>
            <a:r>
              <a:rPr lang="en-GB" altLang="en-US" sz="1300" dirty="0">
                <a:latin typeface="+mn-lt"/>
              </a:rPr>
              <a:t>Only covers Stage 3 Assessment from EREC G/5</a:t>
            </a:r>
          </a:p>
        </p:txBody>
      </p:sp>
      <p:sp>
        <p:nvSpPr>
          <p:cNvPr id="7" name="Text Box 6">
            <a:extLst>
              <a:ext uri="{FF2B5EF4-FFF2-40B4-BE49-F238E27FC236}">
                <a16:creationId xmlns:a16="http://schemas.microsoft.com/office/drawing/2014/main" id="{D7379C3D-C2B2-4D77-BD70-B8832DB223B1}"/>
              </a:ext>
            </a:extLst>
          </p:cNvPr>
          <p:cNvSpPr txBox="1">
            <a:spLocks noChangeArrowheads="1"/>
          </p:cNvSpPr>
          <p:nvPr/>
        </p:nvSpPr>
        <p:spPr bwMode="auto">
          <a:xfrm>
            <a:off x="5736772" y="3731806"/>
            <a:ext cx="4032250" cy="843629"/>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indent="0">
              <a:spcBef>
                <a:spcPct val="0"/>
              </a:spcBef>
              <a:buNone/>
              <a:defRPr/>
            </a:pPr>
            <a:r>
              <a:rPr lang="en-US" altLang="en-US" sz="1800" b="1" dirty="0">
                <a:solidFill>
                  <a:srgbClr val="1F538D"/>
                </a:solidFill>
                <a:cs typeface="Times New Roman" panose="02020603050405020304" pitchFamily="18" charset="0"/>
              </a:rPr>
              <a:t>HISTORY</a:t>
            </a:r>
          </a:p>
          <a:p>
            <a:pPr marL="182563" lvl="2" indent="-174625">
              <a:lnSpc>
                <a:spcPct val="110000"/>
              </a:lnSpc>
              <a:spcBef>
                <a:spcPts val="200"/>
              </a:spcBef>
              <a:buClr>
                <a:schemeClr val="accent4"/>
              </a:buClr>
              <a:defRPr/>
            </a:pPr>
            <a:r>
              <a:rPr lang="en-GB" altLang="en-US" sz="1300" dirty="0">
                <a:latin typeface="+mn-lt"/>
              </a:rPr>
              <a:t>1st issued: 2016</a:t>
            </a:r>
          </a:p>
          <a:p>
            <a:pPr marL="182563" lvl="2" indent="-174625">
              <a:lnSpc>
                <a:spcPct val="110000"/>
              </a:lnSpc>
              <a:spcBef>
                <a:spcPts val="200"/>
              </a:spcBef>
              <a:buClr>
                <a:schemeClr val="accent4"/>
              </a:buClr>
              <a:defRPr/>
            </a:pPr>
            <a:r>
              <a:rPr lang="en-GB" altLang="en-US" sz="1300" dirty="0">
                <a:latin typeface="+mn-lt"/>
              </a:rPr>
              <a:t>2021: Major revision as detailed overleaf</a:t>
            </a:r>
          </a:p>
        </p:txBody>
      </p:sp>
      <p:sp>
        <p:nvSpPr>
          <p:cNvPr id="9223" name="Rectangle 1">
            <a:extLst>
              <a:ext uri="{FF2B5EF4-FFF2-40B4-BE49-F238E27FC236}">
                <a16:creationId xmlns:a16="http://schemas.microsoft.com/office/drawing/2014/main" id="{E1E841CD-CF13-4CC8-9B5E-67A94FFFA45D}"/>
              </a:ext>
            </a:extLst>
          </p:cNvPr>
          <p:cNvSpPr>
            <a:spLocks noChangeArrowheads="1"/>
          </p:cNvSpPr>
          <p:nvPr/>
        </p:nvSpPr>
        <p:spPr bwMode="auto">
          <a:xfrm>
            <a:off x="208984" y="1821800"/>
            <a:ext cx="22958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cs typeface="Times New Roman" panose="02020603050405020304" pitchFamily="18" charset="0"/>
              </a:rPr>
              <a:t>DOCUMENT PURPOSE</a:t>
            </a:r>
            <a:endParaRPr lang="en-GB" altLang="en-US" sz="1800" b="1" dirty="0">
              <a:solidFill>
                <a:srgbClr val="1F538D"/>
              </a:solidFill>
              <a:cs typeface="Times New Roman" panose="02020603050405020304" pitchFamily="18" charset="0"/>
            </a:endParaRPr>
          </a:p>
        </p:txBody>
      </p:sp>
      <p:sp>
        <p:nvSpPr>
          <p:cNvPr id="8" name="Slide Number Placeholder 5">
            <a:extLst>
              <a:ext uri="{FF2B5EF4-FFF2-40B4-BE49-F238E27FC236}">
                <a16:creationId xmlns:a16="http://schemas.microsoft.com/office/drawing/2014/main" id="{7171B638-E59B-4A14-8066-7B4E0DB892B7}"/>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2</a:t>
            </a:fld>
            <a:endParaRPr lang="en-GB"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11BFD1-F6B9-46E6-816A-9ABFFC643D26}"/>
              </a:ext>
            </a:extLst>
          </p:cNvPr>
          <p:cNvSpPr>
            <a:spLocks noGrp="1"/>
          </p:cNvSpPr>
          <p:nvPr>
            <p:ph type="title" idx="4294967295"/>
          </p:nvPr>
        </p:nvSpPr>
        <p:spPr>
          <a:xfrm>
            <a:off x="367505" y="188914"/>
            <a:ext cx="7129463" cy="719137"/>
          </a:xfrm>
        </p:spPr>
        <p:txBody>
          <a:bodyPr/>
          <a:lstStyle/>
          <a:p>
            <a:pPr eaLnBrk="1" hangingPunct="1">
              <a:defRPr/>
            </a:pPr>
            <a:r>
              <a:rPr sz="2400" dirty="0"/>
              <a:t>ENA EREC G9</a:t>
            </a:r>
            <a:r>
              <a:rPr lang="en-GB" sz="2400" dirty="0"/>
              <a:t>7</a:t>
            </a:r>
            <a:r>
              <a:rPr sz="2400" dirty="0"/>
              <a:t> Issue </a:t>
            </a:r>
            <a:r>
              <a:rPr lang="en-GB" sz="2400" dirty="0"/>
              <a:t>2</a:t>
            </a:r>
            <a:r>
              <a:rPr sz="2400" dirty="0"/>
              <a:t> 2021</a:t>
            </a:r>
            <a:br>
              <a:rPr sz="2400" dirty="0"/>
            </a:br>
            <a:r>
              <a:rPr sz="2400" dirty="0"/>
              <a:t>Revision Summary</a:t>
            </a:r>
          </a:p>
        </p:txBody>
      </p:sp>
      <p:sp>
        <p:nvSpPr>
          <p:cNvPr id="11267" name="Text Box 6">
            <a:extLst>
              <a:ext uri="{FF2B5EF4-FFF2-40B4-BE49-F238E27FC236}">
                <a16:creationId xmlns:a16="http://schemas.microsoft.com/office/drawing/2014/main" id="{9AB05A62-07F3-4F00-A78F-33B53DE1613E}"/>
              </a:ext>
            </a:extLst>
          </p:cNvPr>
          <p:cNvSpPr txBox="1">
            <a:spLocks noChangeArrowheads="1"/>
          </p:cNvSpPr>
          <p:nvPr/>
        </p:nvSpPr>
        <p:spPr bwMode="auto">
          <a:xfrm>
            <a:off x="367504" y="1328737"/>
            <a:ext cx="8163309"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19138"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809625"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0795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of Amendments</a:t>
            </a:r>
          </a:p>
          <a:p>
            <a:pPr>
              <a:spcBef>
                <a:spcPct val="50000"/>
              </a:spcBef>
              <a:buFontTx/>
              <a:buNone/>
            </a:pPr>
            <a:endParaRPr lang="en-US" altLang="en-US" sz="1000" b="1" u="sng" dirty="0">
              <a:solidFill>
                <a:srgbClr val="1F538D"/>
              </a:solidFill>
            </a:endParaRPr>
          </a:p>
          <a:p>
            <a:pPr lvl="1">
              <a:spcBef>
                <a:spcPts val="600"/>
              </a:spcBef>
              <a:buFont typeface="Symbol" panose="05050102010706020507" pitchFamily="18" charset="2"/>
              <a:buChar char=""/>
            </a:pPr>
            <a:r>
              <a:rPr lang="en-GB" altLang="en-US" sz="1400" dirty="0">
                <a:solidFill>
                  <a:srgbClr val="1F538D"/>
                </a:solidFill>
                <a:cs typeface="Times New Roman" panose="02020603050405020304" pitchFamily="18" charset="0"/>
              </a:rPr>
              <a:t>Alignment with revised Stage 3 connection process in issue 5 of EREC G5</a:t>
            </a:r>
          </a:p>
          <a:p>
            <a:pPr lvl="1">
              <a:spcBef>
                <a:spcPts val="600"/>
              </a:spcBef>
              <a:buFont typeface="Symbol" panose="05050102010706020507" pitchFamily="18" charset="2"/>
              <a:buChar char=""/>
            </a:pPr>
            <a:r>
              <a:rPr lang="en-GB" altLang="en-US" sz="1400" dirty="0">
                <a:solidFill>
                  <a:srgbClr val="1F538D"/>
                </a:solidFill>
                <a:cs typeface="Times New Roman" panose="02020603050405020304" pitchFamily="18" charset="0"/>
              </a:rPr>
              <a:t>Terminology aligned with new terminology in Issue 5 of EREC G5</a:t>
            </a:r>
          </a:p>
          <a:p>
            <a:pPr lvl="1">
              <a:spcBef>
                <a:spcPts val="600"/>
              </a:spcBef>
              <a:buFont typeface="Symbol" panose="05050102010706020507" pitchFamily="18" charset="2"/>
              <a:buChar char=""/>
            </a:pPr>
            <a:r>
              <a:rPr lang="en-GB" altLang="en-US" sz="1400" dirty="0">
                <a:solidFill>
                  <a:srgbClr val="1F538D"/>
                </a:solidFill>
                <a:cs typeface="Times New Roman" panose="02020603050405020304" pitchFamily="18" charset="0"/>
              </a:rPr>
              <a:t>Deletions due to the incorporation of some of the content of EREC G97 Issue 1 into EREC G5 Issue 5</a:t>
            </a:r>
          </a:p>
          <a:p>
            <a:pPr lvl="1">
              <a:spcBef>
                <a:spcPts val="600"/>
              </a:spcBef>
              <a:buFont typeface="Symbol" panose="05050102010706020507" pitchFamily="18" charset="2"/>
              <a:buChar char=""/>
            </a:pPr>
            <a:r>
              <a:rPr lang="en-GB" altLang="en-US" sz="1400" dirty="0">
                <a:solidFill>
                  <a:srgbClr val="1F538D"/>
                </a:solidFill>
                <a:cs typeface="Times New Roman" panose="02020603050405020304" pitchFamily="18" charset="0"/>
              </a:rPr>
              <a:t>Addition of Annex detailing the changes between EREC G5/4-1 and EREC G5 Issue 5</a:t>
            </a:r>
          </a:p>
        </p:txBody>
      </p:sp>
      <p:sp>
        <p:nvSpPr>
          <p:cNvPr id="4" name="Text Box 6">
            <a:extLst>
              <a:ext uri="{FF2B5EF4-FFF2-40B4-BE49-F238E27FC236}">
                <a16:creationId xmlns:a16="http://schemas.microsoft.com/office/drawing/2014/main" id="{F0FEF2CB-F336-4D78-B287-CE957D16C823}"/>
              </a:ext>
            </a:extLst>
          </p:cNvPr>
          <p:cNvSpPr txBox="1">
            <a:spLocks noChangeArrowheads="1"/>
          </p:cNvSpPr>
          <p:nvPr/>
        </p:nvSpPr>
        <p:spPr bwMode="auto">
          <a:xfrm>
            <a:off x="8915402" y="2781301"/>
            <a:ext cx="2952750" cy="830997"/>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b="1" dirty="0">
                <a:solidFill>
                  <a:schemeClr val="bg1"/>
                </a:solidFill>
                <a:cs typeface="Times New Roman" panose="02020603050405020304" pitchFamily="18" charset="0"/>
              </a:rPr>
              <a:t>Alignment with terminology and content of EREC G5 Issue 5</a:t>
            </a:r>
          </a:p>
        </p:txBody>
      </p:sp>
      <p:sp>
        <p:nvSpPr>
          <p:cNvPr id="5" name="Text Box 6">
            <a:extLst>
              <a:ext uri="{FF2B5EF4-FFF2-40B4-BE49-F238E27FC236}">
                <a16:creationId xmlns:a16="http://schemas.microsoft.com/office/drawing/2014/main" id="{31C03EEF-D6B9-4EE5-846C-D7BD00377515}"/>
              </a:ext>
            </a:extLst>
          </p:cNvPr>
          <p:cNvSpPr txBox="1">
            <a:spLocks noChangeArrowheads="1"/>
          </p:cNvSpPr>
          <p:nvPr/>
        </p:nvSpPr>
        <p:spPr bwMode="auto">
          <a:xfrm>
            <a:off x="8871745" y="1805783"/>
            <a:ext cx="2952750" cy="369887"/>
          </a:xfrm>
          <a:prstGeom prst="rect">
            <a:avLst/>
          </a:prstGeom>
          <a:solidFill>
            <a:srgbClr val="92D050"/>
          </a:solidFill>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sz="1800" b="1" dirty="0">
                <a:cs typeface="Times New Roman" panose="02020603050405020304" pitchFamily="18" charset="0"/>
              </a:rPr>
              <a:t>Major</a:t>
            </a:r>
          </a:p>
        </p:txBody>
      </p:sp>
      <p:sp>
        <p:nvSpPr>
          <p:cNvPr id="11270" name="Rectangle 1">
            <a:extLst>
              <a:ext uri="{FF2B5EF4-FFF2-40B4-BE49-F238E27FC236}">
                <a16:creationId xmlns:a16="http://schemas.microsoft.com/office/drawing/2014/main" id="{90AC5870-B0BC-4CBF-81AE-12F01C12BE9A}"/>
              </a:ext>
            </a:extLst>
          </p:cNvPr>
          <p:cNvSpPr>
            <a:spLocks noChangeArrowheads="1"/>
          </p:cNvSpPr>
          <p:nvPr/>
        </p:nvSpPr>
        <p:spPr bwMode="auto">
          <a:xfrm>
            <a:off x="8871745" y="2411413"/>
            <a:ext cx="13763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Key Points</a:t>
            </a:r>
            <a:endParaRPr lang="en-GB" altLang="en-US" sz="1800" dirty="0">
              <a:latin typeface="Arial" panose="020B0604020202020204" pitchFamily="34" charset="0"/>
            </a:endParaRPr>
          </a:p>
        </p:txBody>
      </p:sp>
      <p:sp>
        <p:nvSpPr>
          <p:cNvPr id="11271" name="Rectangle 6">
            <a:extLst>
              <a:ext uri="{FF2B5EF4-FFF2-40B4-BE49-F238E27FC236}">
                <a16:creationId xmlns:a16="http://schemas.microsoft.com/office/drawing/2014/main" id="{C06FF067-9F0B-432F-A06D-FC88D3BB9785}"/>
              </a:ext>
            </a:extLst>
          </p:cNvPr>
          <p:cNvSpPr>
            <a:spLocks noChangeArrowheads="1"/>
          </p:cNvSpPr>
          <p:nvPr/>
        </p:nvSpPr>
        <p:spPr bwMode="auto">
          <a:xfrm>
            <a:off x="8871745" y="1399381"/>
            <a:ext cx="2224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Nature of Revision</a:t>
            </a:r>
            <a:endParaRPr lang="en-GB" altLang="en-US" sz="1800" dirty="0">
              <a:latin typeface="Arial" panose="020B0604020202020204" pitchFamily="34" charset="0"/>
            </a:endParaRPr>
          </a:p>
        </p:txBody>
      </p:sp>
      <p:sp>
        <p:nvSpPr>
          <p:cNvPr id="8" name="Slide Number Placeholder 5">
            <a:extLst>
              <a:ext uri="{FF2B5EF4-FFF2-40B4-BE49-F238E27FC236}">
                <a16:creationId xmlns:a16="http://schemas.microsoft.com/office/drawing/2014/main" id="{2F842C71-138B-4F32-80C1-F5FC3D8503AB}"/>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5AADB4-63D9-4CE7-9725-E368FAC9206A}"/>
              </a:ext>
            </a:extLst>
          </p:cNvPr>
          <p:cNvSpPr>
            <a:spLocks noGrp="1"/>
          </p:cNvSpPr>
          <p:nvPr>
            <p:ph type="title" idx="4294967295"/>
          </p:nvPr>
        </p:nvSpPr>
        <p:spPr>
          <a:xfrm>
            <a:off x="334962" y="188914"/>
            <a:ext cx="7129463" cy="719137"/>
          </a:xfrm>
        </p:spPr>
        <p:txBody>
          <a:bodyPr/>
          <a:lstStyle/>
          <a:p>
            <a:pPr eaLnBrk="1" hangingPunct="1">
              <a:defRPr/>
            </a:pPr>
            <a:r>
              <a:rPr sz="2400" dirty="0"/>
              <a:t>ENA EREC G9 Issue 8 2021</a:t>
            </a:r>
            <a:br>
              <a:rPr sz="2400" dirty="0"/>
            </a:br>
            <a:r>
              <a:rPr sz="2400" dirty="0"/>
              <a:t>Revision Summary</a:t>
            </a:r>
          </a:p>
        </p:txBody>
      </p:sp>
      <p:sp>
        <p:nvSpPr>
          <p:cNvPr id="13315" name="Text Box 6">
            <a:extLst>
              <a:ext uri="{FF2B5EF4-FFF2-40B4-BE49-F238E27FC236}">
                <a16:creationId xmlns:a16="http://schemas.microsoft.com/office/drawing/2014/main" id="{6E0FE897-A69F-4DC6-9DE1-8776E9799C3D}"/>
              </a:ext>
            </a:extLst>
          </p:cNvPr>
          <p:cNvSpPr txBox="1">
            <a:spLocks noChangeArrowheads="1"/>
          </p:cNvSpPr>
          <p:nvPr/>
        </p:nvSpPr>
        <p:spPr bwMode="auto">
          <a:xfrm>
            <a:off x="334962" y="1268413"/>
            <a:ext cx="11312752" cy="1359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Who is affected and why?</a:t>
            </a:r>
          </a:p>
          <a:p>
            <a:pPr marL="266700" lvl="2" indent="-258763">
              <a:lnSpc>
                <a:spcPts val="2200"/>
              </a:lnSpc>
              <a:spcBef>
                <a:spcPts val="400"/>
              </a:spcBef>
              <a:buClr>
                <a:schemeClr val="accent4"/>
              </a:buClr>
            </a:pPr>
            <a:r>
              <a:rPr lang="en-GB" altLang="en-US" sz="1900" dirty="0">
                <a:latin typeface="+mn-lt"/>
              </a:rPr>
              <a:t>Primarily, those who are concerned with the power quality aspects of providing connections of new or additional supplies falling within the Stage 3 assessment process of EREC G5. ENA Member Companies should review their relevant documentation and update, as necessary</a:t>
            </a:r>
          </a:p>
        </p:txBody>
      </p:sp>
      <p:sp>
        <p:nvSpPr>
          <p:cNvPr id="7" name="Rectangle 6">
            <a:extLst>
              <a:ext uri="{FF2B5EF4-FFF2-40B4-BE49-F238E27FC236}">
                <a16:creationId xmlns:a16="http://schemas.microsoft.com/office/drawing/2014/main" id="{A720A030-5C7C-4171-851F-6916CE9D5CA3}"/>
              </a:ext>
            </a:extLst>
          </p:cNvPr>
          <p:cNvSpPr/>
          <p:nvPr/>
        </p:nvSpPr>
        <p:spPr>
          <a:xfrm>
            <a:off x="2028031" y="3224804"/>
            <a:ext cx="8135937" cy="155427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b="1" dirty="0">
                <a:solidFill>
                  <a:srgbClr val="00598E"/>
                </a:solidFill>
                <a:cs typeface="Times New Roman" panose="02020603050405020304" pitchFamily="18" charset="0"/>
              </a:rPr>
              <a:t>EREC G97 is a companion document to EREC G5. The additional information it provides should be useful to ENA Member Companies, connection applicants and third parties to facilitate the connection of harmonic sources to the network at all voltage levels. </a:t>
            </a:r>
          </a:p>
          <a:p>
            <a:pPr marL="0" lvl="2">
              <a:spcBef>
                <a:spcPts val="600"/>
              </a:spcBef>
              <a:defRPr/>
            </a:pPr>
            <a:endParaRPr lang="en-GB" altLang="en-US" b="1" dirty="0">
              <a:solidFill>
                <a:srgbClr val="00598E"/>
              </a:solidFill>
              <a:cs typeface="Times New Roman" panose="02020603050405020304" pitchFamily="18" charset="0"/>
            </a:endParaRPr>
          </a:p>
        </p:txBody>
      </p:sp>
      <p:sp>
        <p:nvSpPr>
          <p:cNvPr id="5" name="Slide Number Placeholder 5">
            <a:extLst>
              <a:ext uri="{FF2B5EF4-FFF2-40B4-BE49-F238E27FC236}">
                <a16:creationId xmlns:a16="http://schemas.microsoft.com/office/drawing/2014/main" id="{8DEDC040-8DF7-4935-922B-0D654373E32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62EED0-442D-4803-99A7-68921137D70C}"/>
              </a:ext>
            </a:extLst>
          </p:cNvPr>
          <p:cNvSpPr>
            <a:spLocks noGrp="1"/>
          </p:cNvSpPr>
          <p:nvPr>
            <p:ph type="title" idx="4294967295"/>
          </p:nvPr>
        </p:nvSpPr>
        <p:spPr>
          <a:xfrm>
            <a:off x="348798" y="188914"/>
            <a:ext cx="7129463" cy="719137"/>
          </a:xfrm>
        </p:spPr>
        <p:txBody>
          <a:bodyPr/>
          <a:lstStyle/>
          <a:p>
            <a:pPr>
              <a:defRPr/>
            </a:pPr>
            <a:r>
              <a:rPr sz="2400" dirty="0"/>
              <a:t>ENA EREC G9 Issue 8 2021</a:t>
            </a:r>
            <a:br>
              <a:rPr sz="2400" dirty="0">
                <a:solidFill>
                  <a:prstClr val="white"/>
                </a:solidFill>
              </a:rPr>
            </a:br>
            <a:r>
              <a:rPr sz="2400" dirty="0"/>
              <a:t>Revision Summary</a:t>
            </a:r>
            <a:endParaRPr dirty="0"/>
          </a:p>
        </p:txBody>
      </p:sp>
      <p:graphicFrame>
        <p:nvGraphicFramePr>
          <p:cNvPr id="7" name="Table 6">
            <a:extLst>
              <a:ext uri="{FF2B5EF4-FFF2-40B4-BE49-F238E27FC236}">
                <a16:creationId xmlns:a16="http://schemas.microsoft.com/office/drawing/2014/main" id="{B44FDAC7-8001-416F-9A8C-CE80A6C2B8AE}"/>
              </a:ext>
            </a:extLst>
          </p:cNvPr>
          <p:cNvGraphicFramePr>
            <a:graphicFrameLocks noGrp="1"/>
          </p:cNvGraphicFramePr>
          <p:nvPr>
            <p:extLst>
              <p:ext uri="{D42A27DB-BD31-4B8C-83A1-F6EECF244321}">
                <p14:modId xmlns:p14="http://schemas.microsoft.com/office/powerpoint/2010/main" val="2514217072"/>
              </p:ext>
            </p:extLst>
          </p:nvPr>
        </p:nvGraphicFramePr>
        <p:xfrm>
          <a:off x="2568218" y="1817791"/>
          <a:ext cx="6517140" cy="3786351"/>
        </p:xfrm>
        <a:graphic>
          <a:graphicData uri="http://schemas.openxmlformats.org/drawingml/2006/table">
            <a:tbl>
              <a:tblPr firstRow="1" firstCol="1" bandRow="1">
                <a:tableStyleId>{00A15C55-8517-42AA-B614-E9B94910E393}</a:tableStyleId>
              </a:tblPr>
              <a:tblGrid>
                <a:gridCol w="1729038">
                  <a:extLst>
                    <a:ext uri="{9D8B030D-6E8A-4147-A177-3AD203B41FA5}">
                      <a16:colId xmlns:a16="http://schemas.microsoft.com/office/drawing/2014/main" val="20000"/>
                    </a:ext>
                  </a:extLst>
                </a:gridCol>
                <a:gridCol w="1136307">
                  <a:extLst>
                    <a:ext uri="{9D8B030D-6E8A-4147-A177-3AD203B41FA5}">
                      <a16:colId xmlns:a16="http://schemas.microsoft.com/office/drawing/2014/main" val="20001"/>
                    </a:ext>
                  </a:extLst>
                </a:gridCol>
                <a:gridCol w="3651795">
                  <a:extLst>
                    <a:ext uri="{9D8B030D-6E8A-4147-A177-3AD203B41FA5}">
                      <a16:colId xmlns:a16="http://schemas.microsoft.com/office/drawing/2014/main" val="20002"/>
                    </a:ext>
                  </a:extLst>
                </a:gridCol>
              </a:tblGrid>
              <a:tr h="205558">
                <a:tc>
                  <a:txBody>
                    <a:bodyPr/>
                    <a:lstStyle/>
                    <a:p>
                      <a:pPr marL="0" marR="0">
                        <a:spcBef>
                          <a:spcPts val="0"/>
                        </a:spcBef>
                        <a:spcAft>
                          <a:spcPts val="0"/>
                        </a:spcAft>
                      </a:pP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200" dirty="0">
                          <a:effectLst/>
                        </a:rPr>
                        <a:t>Rating</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r>
                        <a:rPr lang="en-GB" sz="1200" dirty="0">
                          <a:effectLst/>
                        </a:rPr>
                        <a:t>Assessment</a:t>
                      </a:r>
                      <a:endParaRPr lang="en-GB" sz="1200" dirty="0">
                        <a:solidFill>
                          <a:srgbClr val="000000"/>
                        </a:solidFill>
                        <a:effectLst/>
                        <a:latin typeface="Arial" panose="020B0604020202020204" pitchFamily="34" charset="0"/>
                        <a:ea typeface="+mn-ea"/>
                      </a:endParaRPr>
                    </a:p>
                  </a:txBody>
                  <a:tcPr marL="60436" marR="60436" marT="0" marB="0"/>
                </a:tc>
                <a:extLst>
                  <a:ext uri="{0D108BD9-81ED-4DB2-BD59-A6C34878D82A}">
                    <a16:rowId xmlns:a16="http://schemas.microsoft.com/office/drawing/2014/main" val="10000"/>
                  </a:ext>
                </a:extLst>
              </a:tr>
              <a:tr h="586259">
                <a:tc>
                  <a:txBody>
                    <a:bodyPr/>
                    <a:lstStyle/>
                    <a:p>
                      <a:pPr marL="0" marR="0">
                        <a:spcBef>
                          <a:spcPts val="0"/>
                        </a:spcBef>
                        <a:spcAft>
                          <a:spcPts val="0"/>
                        </a:spcAft>
                      </a:pPr>
                      <a:r>
                        <a:rPr lang="en-GB" sz="1200" dirty="0">
                          <a:effectLst/>
                        </a:rPr>
                        <a:t>Safety</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kern="1200" dirty="0">
                          <a:solidFill>
                            <a:srgbClr val="000000"/>
                          </a:solidFill>
                          <a:effectLst/>
                          <a:latin typeface="+mn-lt"/>
                          <a:ea typeface="+mn-ea"/>
                          <a:cs typeface="+mn-cs"/>
                        </a:rPr>
                        <a:t>Nil</a:t>
                      </a:r>
                    </a:p>
                  </a:txBody>
                  <a:tcPr marL="60436" marR="60436" marT="0" marB="0">
                    <a:solidFill>
                      <a:srgbClr val="C1DFF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000000"/>
                          </a:solidFill>
                          <a:effectLst/>
                          <a:latin typeface="+mn-lt"/>
                          <a:ea typeface="+mn-ea"/>
                        </a:rPr>
                        <a:t>No safety implications identified </a:t>
                      </a:r>
                    </a:p>
                  </a:txBody>
                  <a:tcPr marL="60436" marR="60436" marT="0" marB="0"/>
                </a:tc>
                <a:extLst>
                  <a:ext uri="{0D108BD9-81ED-4DB2-BD59-A6C34878D82A}">
                    <a16:rowId xmlns:a16="http://schemas.microsoft.com/office/drawing/2014/main" val="10001"/>
                  </a:ext>
                </a:extLst>
              </a:tr>
              <a:tr h="586259">
                <a:tc>
                  <a:txBody>
                    <a:bodyPr/>
                    <a:lstStyle/>
                    <a:p>
                      <a:pPr marL="0" marR="0">
                        <a:spcBef>
                          <a:spcPts val="0"/>
                        </a:spcBef>
                        <a:spcAft>
                          <a:spcPts val="0"/>
                        </a:spcAft>
                      </a:pPr>
                      <a:r>
                        <a:rPr lang="en-GB" sz="1200" dirty="0">
                          <a:effectLst/>
                        </a:rPr>
                        <a:t>Environment</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i="0" dirty="0">
                          <a:solidFill>
                            <a:srgbClr val="000000"/>
                          </a:solidFill>
                          <a:effectLst/>
                          <a:latin typeface="+mn-lt"/>
                          <a:ea typeface="+mn-ea"/>
                        </a:rPr>
                        <a:t>No environmental implications identified. </a:t>
                      </a:r>
                    </a:p>
                  </a:txBody>
                  <a:tcPr marL="60436" marR="60436" marT="0" marB="0"/>
                </a:tc>
                <a:extLst>
                  <a:ext uri="{0D108BD9-81ED-4DB2-BD59-A6C34878D82A}">
                    <a16:rowId xmlns:a16="http://schemas.microsoft.com/office/drawing/2014/main" val="10002"/>
                  </a:ext>
                </a:extLst>
              </a:tr>
              <a:tr h="565197">
                <a:tc>
                  <a:txBody>
                    <a:bodyPr/>
                    <a:lstStyle/>
                    <a:p>
                      <a:pPr marL="0" marR="0">
                        <a:spcBef>
                          <a:spcPts val="0"/>
                        </a:spcBef>
                        <a:spcAft>
                          <a:spcPts val="0"/>
                        </a:spcAft>
                      </a:pPr>
                      <a:r>
                        <a:rPr lang="en-GB" sz="1200" dirty="0">
                          <a:effectLst/>
                        </a:rPr>
                        <a:t>Financial</a:t>
                      </a:r>
                      <a:br>
                        <a:rPr lang="en-GB" sz="1200" dirty="0">
                          <a:effectLst/>
                        </a:rPr>
                      </a:br>
                      <a:r>
                        <a:rPr lang="en-GB" sz="1200" dirty="0">
                          <a:effectLst/>
                        </a:rPr>
                        <a:t>(costs/benefits)</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2</a:t>
                      </a:r>
                      <a:endParaRPr lang="en-GB" sz="1100" dirty="0">
                        <a:solidFill>
                          <a:srgbClr val="000000"/>
                        </a:solidFill>
                        <a:effectLst/>
                        <a:latin typeface="Arial" panose="020B0604020202020204" pitchFamily="34" charset="0"/>
                        <a:ea typeface="+mn-ea"/>
                      </a:endParaRPr>
                    </a:p>
                  </a:txBody>
                  <a:tcPr marL="60436" marR="60436" marT="0" marB="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i="0" dirty="0">
                          <a:solidFill>
                            <a:srgbClr val="000000"/>
                          </a:solidFill>
                          <a:effectLst/>
                          <a:latin typeface="+mn-lt"/>
                          <a:ea typeface="+mn-ea"/>
                        </a:rPr>
                        <a:t>EREC G97 sets out the apportionment of responsibilities between NOs and new connection applicants. </a:t>
                      </a:r>
                    </a:p>
                  </a:txBody>
                  <a:tcPr marL="60436" marR="60436" marT="0" marB="0"/>
                </a:tc>
                <a:extLst>
                  <a:ext uri="{0D108BD9-81ED-4DB2-BD59-A6C34878D82A}">
                    <a16:rowId xmlns:a16="http://schemas.microsoft.com/office/drawing/2014/main" val="10003"/>
                  </a:ext>
                </a:extLst>
              </a:tr>
              <a:tr h="586259">
                <a:tc>
                  <a:txBody>
                    <a:bodyPr/>
                    <a:lstStyle/>
                    <a:p>
                      <a:pPr marL="0" marR="0">
                        <a:spcBef>
                          <a:spcPts val="0"/>
                        </a:spcBef>
                        <a:spcAft>
                          <a:spcPts val="0"/>
                        </a:spcAft>
                      </a:pPr>
                      <a:r>
                        <a:rPr lang="en-GB" sz="1200" dirty="0">
                          <a:effectLst/>
                        </a:rPr>
                        <a:t>Asset Quality &amp; Performance</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i="0" dirty="0">
                          <a:solidFill>
                            <a:srgbClr val="000000"/>
                          </a:solidFill>
                          <a:effectLst/>
                          <a:latin typeface="+mn-lt"/>
                          <a:ea typeface="+mn-ea"/>
                        </a:rPr>
                        <a:t>No performance implications identified as these are contained in EREC G5. </a:t>
                      </a:r>
                    </a:p>
                  </a:txBody>
                  <a:tcPr marL="60436" marR="60436" marT="0" marB="0"/>
                </a:tc>
                <a:extLst>
                  <a:ext uri="{0D108BD9-81ED-4DB2-BD59-A6C34878D82A}">
                    <a16:rowId xmlns:a16="http://schemas.microsoft.com/office/drawing/2014/main" val="10004"/>
                  </a:ext>
                </a:extLst>
              </a:tr>
              <a:tr h="586259">
                <a:tc>
                  <a:txBody>
                    <a:bodyPr/>
                    <a:lstStyle/>
                    <a:p>
                      <a:pPr marL="0" marR="0">
                        <a:spcBef>
                          <a:spcPts val="0"/>
                        </a:spcBef>
                        <a:spcAft>
                          <a:spcPts val="0"/>
                        </a:spcAft>
                      </a:pPr>
                      <a:r>
                        <a:rPr lang="en-GB" sz="1200" dirty="0">
                          <a:effectLst/>
                        </a:rPr>
                        <a:t>Statutory/</a:t>
                      </a:r>
                      <a:br>
                        <a:rPr lang="en-GB" sz="1200" dirty="0">
                          <a:effectLst/>
                        </a:rPr>
                      </a:br>
                      <a:r>
                        <a:rPr lang="en-GB" sz="1200" dirty="0">
                          <a:effectLst/>
                        </a:rPr>
                        <a:t>Regulatory</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2</a:t>
                      </a:r>
                      <a:endParaRPr lang="en-GB" sz="1100" dirty="0">
                        <a:solidFill>
                          <a:srgbClr val="000000"/>
                        </a:solidFill>
                        <a:effectLst/>
                        <a:latin typeface="Arial" panose="020B0604020202020204" pitchFamily="34" charset="0"/>
                        <a:ea typeface="+mn-ea"/>
                      </a:endParaRPr>
                    </a:p>
                  </a:txBody>
                  <a:tcPr marL="60436" marR="60436" marT="0" marB="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i="0" dirty="0">
                          <a:solidFill>
                            <a:srgbClr val="000000"/>
                          </a:solidFill>
                          <a:effectLst/>
                          <a:latin typeface="+mn-lt"/>
                          <a:ea typeface="+mn-ea"/>
                        </a:rPr>
                        <a:t>No significant statutory or Regulatory implications identified, although EREC G97-1 is referenced in EREC G5 which is an Annex 1 DCode document. </a:t>
                      </a:r>
                    </a:p>
                  </a:txBody>
                  <a:tcPr marL="60436" marR="60436" marT="0" marB="0"/>
                </a:tc>
                <a:extLst>
                  <a:ext uri="{0D108BD9-81ED-4DB2-BD59-A6C34878D82A}">
                    <a16:rowId xmlns:a16="http://schemas.microsoft.com/office/drawing/2014/main" val="10005"/>
                  </a:ext>
                </a:extLst>
              </a:tr>
              <a:tr h="339425">
                <a:tc>
                  <a:txBody>
                    <a:bodyPr/>
                    <a:lstStyle/>
                    <a:p>
                      <a:pPr marL="0" marR="0">
                        <a:spcBef>
                          <a:spcPts val="0"/>
                        </a:spcBef>
                        <a:spcAft>
                          <a:spcPts val="0"/>
                        </a:spcAft>
                      </a:pPr>
                      <a:r>
                        <a:rPr lang="en-GB" sz="1200" dirty="0">
                          <a:effectLst/>
                        </a:rPr>
                        <a:t>Reputation</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3</a:t>
                      </a:r>
                      <a:endParaRPr lang="en-GB" sz="1100" dirty="0">
                        <a:solidFill>
                          <a:srgbClr val="000000"/>
                        </a:solidFill>
                        <a:effectLst/>
                        <a:latin typeface="Arial" panose="020B0604020202020204" pitchFamily="34" charset="0"/>
                        <a:ea typeface="+mn-ea"/>
                      </a:endParaRPr>
                    </a:p>
                  </a:txBody>
                  <a:tcPr marL="60436" marR="60436" marT="0" marB="0">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i="0" dirty="0">
                          <a:solidFill>
                            <a:srgbClr val="000000"/>
                          </a:solidFill>
                          <a:effectLst/>
                          <a:latin typeface="+mn-lt"/>
                          <a:ea typeface="+mn-ea"/>
                        </a:rPr>
                        <a:t>EREC G97 is a companion document to EREC G5 which is used by NOs, connection applicants and third parties to facilitate connection of harmonic sources to the network at all voltage levels. </a:t>
                      </a:r>
                    </a:p>
                  </a:txBody>
                  <a:tcPr marL="60436" marR="60436" marT="0" marB="0"/>
                </a:tc>
                <a:extLst>
                  <a:ext uri="{0D108BD9-81ED-4DB2-BD59-A6C34878D82A}">
                    <a16:rowId xmlns:a16="http://schemas.microsoft.com/office/drawing/2014/main" val="10006"/>
                  </a:ext>
                </a:extLst>
              </a:tr>
            </a:tbl>
          </a:graphicData>
        </a:graphic>
      </p:graphicFrame>
      <p:sp>
        <p:nvSpPr>
          <p:cNvPr id="15397" name="Rectangle 8">
            <a:extLst>
              <a:ext uri="{FF2B5EF4-FFF2-40B4-BE49-F238E27FC236}">
                <a16:creationId xmlns:a16="http://schemas.microsoft.com/office/drawing/2014/main" id="{E80D4F9A-5429-41EB-BB05-AA354F6A3447}"/>
              </a:ext>
            </a:extLst>
          </p:cNvPr>
          <p:cNvSpPr>
            <a:spLocks noChangeArrowheads="1"/>
          </p:cNvSpPr>
          <p:nvPr/>
        </p:nvSpPr>
        <p:spPr bwMode="auto">
          <a:xfrm>
            <a:off x="4562475" y="1239838"/>
            <a:ext cx="31686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latin typeface="Arial" panose="020B0604020202020204" pitchFamily="34" charset="0"/>
              </a:rPr>
              <a:t>Impact Assessment</a:t>
            </a:r>
          </a:p>
        </p:txBody>
      </p:sp>
      <p:sp>
        <p:nvSpPr>
          <p:cNvPr id="5" name="Slide Number Placeholder 5">
            <a:extLst>
              <a:ext uri="{FF2B5EF4-FFF2-40B4-BE49-F238E27FC236}">
                <a16:creationId xmlns:a16="http://schemas.microsoft.com/office/drawing/2014/main" id="{5235E6BF-3CD8-4746-8240-CB6A85A9EBC6}"/>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a:extLst>
              <a:ext uri="{FF2B5EF4-FFF2-40B4-BE49-F238E27FC236}">
                <a16:creationId xmlns:a16="http://schemas.microsoft.com/office/drawing/2014/main" id="{3A81895E-C190-402E-B89C-DD518F1C1E6D}"/>
              </a:ext>
            </a:extLst>
          </p:cNvPr>
          <p:cNvSpPr txBox="1">
            <a:spLocks noChangeArrowheads="1"/>
          </p:cNvSpPr>
          <p:nvPr/>
        </p:nvSpPr>
        <p:spPr bwMode="auto">
          <a:xfrm>
            <a:off x="541231" y="1393697"/>
            <a:ext cx="10038896"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and Actions</a:t>
            </a:r>
          </a:p>
          <a:p>
            <a:pPr marL="266700" lvl="2" indent="-258763">
              <a:lnSpc>
                <a:spcPts val="2200"/>
              </a:lnSpc>
              <a:spcBef>
                <a:spcPts val="400"/>
              </a:spcBef>
              <a:buClr>
                <a:schemeClr val="accent4"/>
              </a:buClr>
            </a:pPr>
            <a:r>
              <a:rPr lang="en-GB" altLang="en-US" sz="1900" dirty="0">
                <a:latin typeface="+mn-lt"/>
              </a:rPr>
              <a:t>ENA EREC G97 Issue 2 2021 is a major revision of Issue 1</a:t>
            </a:r>
          </a:p>
          <a:p>
            <a:pPr marL="266700" lvl="2" indent="-258763">
              <a:lnSpc>
                <a:spcPts val="2200"/>
              </a:lnSpc>
              <a:spcBef>
                <a:spcPts val="400"/>
              </a:spcBef>
              <a:buClr>
                <a:schemeClr val="accent4"/>
              </a:buClr>
            </a:pPr>
            <a:r>
              <a:rPr lang="en-GB" altLang="en-US" sz="1900" dirty="0">
                <a:latin typeface="+mn-lt"/>
              </a:rPr>
              <a:t>ENA Member Companies to review their relevant documentation and operating procedures concerned with the power quality aspects of providing connections of new or additional supplies falling within the Stage 3 assessment process of EREC G5.</a:t>
            </a:r>
          </a:p>
        </p:txBody>
      </p:sp>
      <p:sp>
        <p:nvSpPr>
          <p:cNvPr id="6" name="Title 2">
            <a:extLst>
              <a:ext uri="{FF2B5EF4-FFF2-40B4-BE49-F238E27FC236}">
                <a16:creationId xmlns:a16="http://schemas.microsoft.com/office/drawing/2014/main" id="{EDFE5129-6F34-4A36-B819-5D76E5C4501E}"/>
              </a:ext>
            </a:extLst>
          </p:cNvPr>
          <p:cNvSpPr>
            <a:spLocks noGrp="1"/>
          </p:cNvSpPr>
          <p:nvPr>
            <p:ph type="title" idx="4294967295"/>
          </p:nvPr>
        </p:nvSpPr>
        <p:spPr>
          <a:xfrm>
            <a:off x="294497" y="183517"/>
            <a:ext cx="7129463" cy="719137"/>
          </a:xfrm>
        </p:spPr>
        <p:txBody>
          <a:bodyPr/>
          <a:lstStyle/>
          <a:p>
            <a:pPr eaLnBrk="1" hangingPunct="1">
              <a:defRPr/>
            </a:pPr>
            <a:r>
              <a:rPr sz="2400" dirty="0"/>
              <a:t>ENA EREC G9</a:t>
            </a:r>
            <a:r>
              <a:rPr lang="en-GB" sz="2400" dirty="0"/>
              <a:t>7</a:t>
            </a:r>
            <a:r>
              <a:rPr sz="2400" dirty="0"/>
              <a:t> Issue </a:t>
            </a:r>
            <a:r>
              <a:rPr lang="en-GB" sz="2400" dirty="0"/>
              <a:t>2</a:t>
            </a:r>
            <a:r>
              <a:rPr sz="2400" dirty="0"/>
              <a:t> 2021</a:t>
            </a:r>
            <a:br>
              <a:rPr sz="2400" dirty="0"/>
            </a:br>
            <a:r>
              <a:rPr sz="2400" dirty="0"/>
              <a:t>Revision Summary</a:t>
            </a:r>
          </a:p>
        </p:txBody>
      </p:sp>
      <p:sp>
        <p:nvSpPr>
          <p:cNvPr id="8" name="Rectangle 7">
            <a:extLst>
              <a:ext uri="{FF2B5EF4-FFF2-40B4-BE49-F238E27FC236}">
                <a16:creationId xmlns:a16="http://schemas.microsoft.com/office/drawing/2014/main" id="{24B462C5-A605-426F-9F2C-1C198511F91A}"/>
              </a:ext>
            </a:extLst>
          </p:cNvPr>
          <p:cNvSpPr/>
          <p:nvPr/>
        </p:nvSpPr>
        <p:spPr>
          <a:xfrm>
            <a:off x="2927648" y="4287030"/>
            <a:ext cx="6336704"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b="1" dirty="0">
                <a:solidFill>
                  <a:srgbClr val="1F538D"/>
                </a:solidFill>
                <a:cs typeface="Times New Roman" panose="02020603050405020304" pitchFamily="18" charset="0"/>
              </a:rPr>
              <a:t>The document is available from the ENA Engineering Catalogue at </a:t>
            </a:r>
            <a:r>
              <a:rPr lang="en-GB" altLang="en-US" dirty="0">
                <a:solidFill>
                  <a:srgbClr val="1F538D"/>
                </a:solidFill>
                <a:cs typeface="Times New Roman" panose="02020603050405020304" pitchFamily="18" charset="0"/>
                <a:hlinkClick r:id="rId3"/>
              </a:rPr>
              <a:t>www.energynetworks.org</a:t>
            </a:r>
            <a:r>
              <a:rPr lang="en-GB" altLang="en-US" dirty="0">
                <a:solidFill>
                  <a:srgbClr val="1F538D"/>
                </a:solidFill>
                <a:cs typeface="Times New Roman" panose="02020603050405020304" pitchFamily="18" charset="0"/>
              </a:rPr>
              <a:t>.</a:t>
            </a:r>
            <a:endParaRPr lang="en-GB" altLang="en-US" strike="sngStrike" dirty="0">
              <a:solidFill>
                <a:srgbClr val="1F538D"/>
              </a:solidFill>
              <a:cs typeface="Times New Roman" panose="02020603050405020304" pitchFamily="18" charset="0"/>
            </a:endParaRPr>
          </a:p>
        </p:txBody>
      </p:sp>
      <p:sp>
        <p:nvSpPr>
          <p:cNvPr id="5" name="Slide Number Placeholder 5">
            <a:extLst>
              <a:ext uri="{FF2B5EF4-FFF2-40B4-BE49-F238E27FC236}">
                <a16:creationId xmlns:a16="http://schemas.microsoft.com/office/drawing/2014/main" id="{AE073FB1-5B2F-4EB5-A544-A76696150D3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6</a:t>
            </a:fld>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a:t>© ENA 2020</a:t>
            </a:r>
          </a:p>
        </p:txBody>
      </p:sp>
      <p:sp>
        <p:nvSpPr>
          <p:cNvPr id="3" name="Slide Number Placeholder 5">
            <a:extLst>
              <a:ext uri="{FF2B5EF4-FFF2-40B4-BE49-F238E27FC236}">
                <a16:creationId xmlns:a16="http://schemas.microsoft.com/office/drawing/2014/main" id="{FBB60B51-3B7E-483C-B3AC-58ECE060DF9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7</a:t>
            </a:fld>
            <a:endParaRPr lang="en-GB" dirty="0"/>
          </a:p>
        </p:txBody>
      </p:sp>
    </p:spTree>
    <p:extLst>
      <p:ext uri="{BB962C8B-B14F-4D97-AF65-F5344CB8AC3E}">
        <p14:creationId xmlns:p14="http://schemas.microsoft.com/office/powerpoint/2010/main" val="2316590289"/>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0339 ENA Powerpoint template" id="{2B0C6DA9-4E6C-9247-A7F0-4DA09D514E1A}" vid="{06CCB5F2-4A71-FF45-A5DE-129202675C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0" ma:contentTypeDescription="Create a new document." ma:contentTypeScope="" ma:versionID="c2ef872fcd29c345b71ce4124963e626">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D2EFC-FBD4-40BC-B092-96164D082C97}">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1AD3A548-A1E0-44F6-86C2-A5326A328A06}">
  <ds:schemaRefs>
    <ds:schemaRef ds:uri="http://schemas.microsoft.com/sharepoint/v3/contenttype/forms"/>
  </ds:schemaRefs>
</ds:datastoreItem>
</file>

<file path=customXml/itemProps3.xml><?xml version="1.0" encoding="utf-8"?>
<ds:datastoreItem xmlns:ds="http://schemas.openxmlformats.org/officeDocument/2006/customXml" ds:itemID="{F0547903-9C0E-41D2-835C-88E82A050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ENA_EREC _G9_Issue 8_(2021)_Revision Summary_v0.1</Template>
  <TotalTime>54</TotalTime>
  <Words>554</Words>
  <Application>Microsoft Macintosh PowerPoint</Application>
  <PresentationFormat>Widescreen</PresentationFormat>
  <Paragraphs>69</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Symbol</vt:lpstr>
      <vt:lpstr>System Font Regular</vt:lpstr>
      <vt:lpstr>Office Theme</vt:lpstr>
      <vt:lpstr>Energy Networks Association</vt:lpstr>
      <vt:lpstr>ENA EREC G9 Issue 8 2021 Revision Summary</vt:lpstr>
      <vt:lpstr>ENA EREC G97 Issue 2 2021 Revision Summary</vt:lpstr>
      <vt:lpstr>ENA EREC G9 Issue 8 2021 Revision Summary</vt:lpstr>
      <vt:lpstr>ENA EREC G9 Issue 8 2021 Revision Summary</vt:lpstr>
      <vt:lpstr>ENA EREC G97 Issue 2 2021 Revision 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Networks Association</dc:title>
  <dc:creator>Asad Ali</dc:creator>
  <cp:lastModifiedBy>David Crawley</cp:lastModifiedBy>
  <cp:revision>7</cp:revision>
  <dcterms:created xsi:type="dcterms:W3CDTF">2021-02-25T16:00:29Z</dcterms:created>
  <dcterms:modified xsi:type="dcterms:W3CDTF">2021-06-22T14:08:52Z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